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89" r:id="rId4"/>
    <p:sldId id="302" r:id="rId5"/>
    <p:sldId id="295" r:id="rId6"/>
    <p:sldId id="303" r:id="rId7"/>
    <p:sldId id="297" r:id="rId8"/>
    <p:sldId id="299" r:id="rId9"/>
    <p:sldId id="298" r:id="rId10"/>
    <p:sldId id="304" r:id="rId11"/>
    <p:sldId id="306" r:id="rId12"/>
    <p:sldId id="305" r:id="rId13"/>
    <p:sldId id="307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3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F60D18-629C-4C0C-84EC-AD54D3D2534D}">
  <a:tblStyle styleId="{14F60D18-629C-4C0C-84EC-AD54D3D253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1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1F53096-4B0B-1E1A-D011-13A98A94BFA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Electronics 1 Project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C5335F-7CCA-E1BD-3C21-90CD07906E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/>
              <a:t>22/3/2023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E82F1-0C1E-0E2C-2709-3CB9CCA63B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Audio Amplfier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B1096D-3B45-F486-FB12-85C47D4075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EEFA85-3BC3-4F55-A564-9362CCE47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70735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b0648f94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b0648f94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2ec61ca6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2ec61ca6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85700" y="1238850"/>
            <a:ext cx="63726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92450" y="349515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72000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>
            <a:off x="720000" y="23293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3"/>
          </p:nvPr>
        </p:nvSpPr>
        <p:spPr>
          <a:xfrm>
            <a:off x="340380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4" hasCustomPrompt="1"/>
          </p:nvPr>
        </p:nvSpPr>
        <p:spPr>
          <a:xfrm>
            <a:off x="340380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5"/>
          </p:nvPr>
        </p:nvSpPr>
        <p:spPr>
          <a:xfrm>
            <a:off x="3403800" y="23293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6"/>
          </p:nvPr>
        </p:nvSpPr>
        <p:spPr>
          <a:xfrm>
            <a:off x="608760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7" hasCustomPrompt="1"/>
          </p:nvPr>
        </p:nvSpPr>
        <p:spPr>
          <a:xfrm>
            <a:off x="6087600" y="11496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8"/>
          </p:nvPr>
        </p:nvSpPr>
        <p:spPr>
          <a:xfrm>
            <a:off x="6087600" y="23293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9"/>
          </p:nvPr>
        </p:nvSpPr>
        <p:spPr>
          <a:xfrm>
            <a:off x="720000" y="35321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4"/>
          </p:nvPr>
        </p:nvSpPr>
        <p:spPr>
          <a:xfrm>
            <a:off x="720000" y="41187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15"/>
          </p:nvPr>
        </p:nvSpPr>
        <p:spPr>
          <a:xfrm>
            <a:off x="3403800" y="35321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16" hasCustomPrompt="1"/>
          </p:nvPr>
        </p:nvSpPr>
        <p:spPr>
          <a:xfrm>
            <a:off x="340380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7"/>
          </p:nvPr>
        </p:nvSpPr>
        <p:spPr>
          <a:xfrm>
            <a:off x="3403800" y="41187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8"/>
          </p:nvPr>
        </p:nvSpPr>
        <p:spPr>
          <a:xfrm>
            <a:off x="6087600" y="35321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19" hasCustomPrompt="1"/>
          </p:nvPr>
        </p:nvSpPr>
        <p:spPr>
          <a:xfrm>
            <a:off x="6087600" y="29390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20"/>
          </p:nvPr>
        </p:nvSpPr>
        <p:spPr>
          <a:xfrm>
            <a:off x="6087600" y="41187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ubTitle" idx="1"/>
          </p:nvPr>
        </p:nvSpPr>
        <p:spPr>
          <a:xfrm>
            <a:off x="1458125" y="1188100"/>
            <a:ext cx="6227700" cy="17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subTitle" idx="1"/>
          </p:nvPr>
        </p:nvSpPr>
        <p:spPr>
          <a:xfrm>
            <a:off x="1847850" y="3077700"/>
            <a:ext cx="5448300" cy="7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2278500" y="1268400"/>
            <a:ext cx="4587000" cy="18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subTitle" idx="1"/>
          </p:nvPr>
        </p:nvSpPr>
        <p:spPr>
          <a:xfrm>
            <a:off x="720000" y="1212525"/>
            <a:ext cx="2907600" cy="13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subTitle" idx="1"/>
          </p:nvPr>
        </p:nvSpPr>
        <p:spPr>
          <a:xfrm>
            <a:off x="720000" y="1212525"/>
            <a:ext cx="2907600" cy="13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subTitle" idx="1"/>
          </p:nvPr>
        </p:nvSpPr>
        <p:spPr>
          <a:xfrm>
            <a:off x="720000" y="1212525"/>
            <a:ext cx="2907600" cy="13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>
            <a:spLocks noGrp="1"/>
          </p:cNvSpPr>
          <p:nvPr>
            <p:ph type="subTitle" idx="1"/>
          </p:nvPr>
        </p:nvSpPr>
        <p:spPr>
          <a:xfrm>
            <a:off x="1290763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subTitle" idx="2"/>
          </p:nvPr>
        </p:nvSpPr>
        <p:spPr>
          <a:xfrm>
            <a:off x="4945638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3"/>
          </p:nvPr>
        </p:nvSpPr>
        <p:spPr>
          <a:xfrm>
            <a:off x="1290763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subTitle" idx="4"/>
          </p:nvPr>
        </p:nvSpPr>
        <p:spPr>
          <a:xfrm>
            <a:off x="4945638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20000" y="2179625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50" y="133782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391925" y="3132175"/>
            <a:ext cx="43602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title"/>
          </p:nvPr>
        </p:nvSpPr>
        <p:spPr>
          <a:xfrm>
            <a:off x="720000" y="24233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ubTitle" idx="1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title" idx="2"/>
          </p:nvPr>
        </p:nvSpPr>
        <p:spPr>
          <a:xfrm>
            <a:off x="3403800" y="24233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ubTitle" idx="3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title" idx="4"/>
          </p:nvPr>
        </p:nvSpPr>
        <p:spPr>
          <a:xfrm>
            <a:off x="6087600" y="24233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ubTitle" idx="5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/>
          </p:nvPr>
        </p:nvSpPr>
        <p:spPr>
          <a:xfrm>
            <a:off x="720000" y="24233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subTitle" idx="1"/>
          </p:nvPr>
        </p:nvSpPr>
        <p:spPr>
          <a:xfrm>
            <a:off x="7200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title" idx="2"/>
          </p:nvPr>
        </p:nvSpPr>
        <p:spPr>
          <a:xfrm>
            <a:off x="3403800" y="24233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subTitle" idx="3"/>
          </p:nvPr>
        </p:nvSpPr>
        <p:spPr>
          <a:xfrm>
            <a:off x="34038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title" idx="4"/>
          </p:nvPr>
        </p:nvSpPr>
        <p:spPr>
          <a:xfrm>
            <a:off x="6087600" y="24233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subTitle" idx="5"/>
          </p:nvPr>
        </p:nvSpPr>
        <p:spPr>
          <a:xfrm>
            <a:off x="6087600" y="30098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>
            <a:spLocks noGrp="1"/>
          </p:cNvSpPr>
          <p:nvPr>
            <p:ph type="title"/>
          </p:nvPr>
        </p:nvSpPr>
        <p:spPr>
          <a:xfrm>
            <a:off x="1529225" y="1682850"/>
            <a:ext cx="22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24"/>
          <p:cNvSpPr txBox="1">
            <a:spLocks noGrp="1"/>
          </p:cNvSpPr>
          <p:nvPr>
            <p:ph type="subTitle" idx="1"/>
          </p:nvPr>
        </p:nvSpPr>
        <p:spPr>
          <a:xfrm>
            <a:off x="1529225" y="2269375"/>
            <a:ext cx="220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4"/>
          <p:cNvSpPr txBox="1">
            <a:spLocks noGrp="1"/>
          </p:cNvSpPr>
          <p:nvPr>
            <p:ph type="title" idx="2"/>
          </p:nvPr>
        </p:nvSpPr>
        <p:spPr>
          <a:xfrm>
            <a:off x="5414339" y="1682850"/>
            <a:ext cx="22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6" name="Google Shape;106;p24"/>
          <p:cNvSpPr txBox="1">
            <a:spLocks noGrp="1"/>
          </p:cNvSpPr>
          <p:nvPr>
            <p:ph type="subTitle" idx="3"/>
          </p:nvPr>
        </p:nvSpPr>
        <p:spPr>
          <a:xfrm>
            <a:off x="5414339" y="2269375"/>
            <a:ext cx="220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4"/>
          <p:cNvSpPr txBox="1">
            <a:spLocks noGrp="1"/>
          </p:cNvSpPr>
          <p:nvPr>
            <p:ph type="title" idx="4"/>
          </p:nvPr>
        </p:nvSpPr>
        <p:spPr>
          <a:xfrm>
            <a:off x="1529225" y="3116250"/>
            <a:ext cx="22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8" name="Google Shape;108;p24"/>
          <p:cNvSpPr txBox="1">
            <a:spLocks noGrp="1"/>
          </p:cNvSpPr>
          <p:nvPr>
            <p:ph type="subTitle" idx="5"/>
          </p:nvPr>
        </p:nvSpPr>
        <p:spPr>
          <a:xfrm>
            <a:off x="1529225" y="3702775"/>
            <a:ext cx="220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4"/>
          <p:cNvSpPr txBox="1">
            <a:spLocks noGrp="1"/>
          </p:cNvSpPr>
          <p:nvPr>
            <p:ph type="title" idx="6"/>
          </p:nvPr>
        </p:nvSpPr>
        <p:spPr>
          <a:xfrm>
            <a:off x="5414339" y="3116250"/>
            <a:ext cx="220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0" name="Google Shape;110;p24"/>
          <p:cNvSpPr txBox="1">
            <a:spLocks noGrp="1"/>
          </p:cNvSpPr>
          <p:nvPr>
            <p:ph type="subTitle" idx="7"/>
          </p:nvPr>
        </p:nvSpPr>
        <p:spPr>
          <a:xfrm>
            <a:off x="5414339" y="3702775"/>
            <a:ext cx="2200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4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>
            <a:spLocks noGrp="1"/>
          </p:cNvSpPr>
          <p:nvPr>
            <p:ph type="title"/>
          </p:nvPr>
        </p:nvSpPr>
        <p:spPr>
          <a:xfrm>
            <a:off x="720000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4" name="Google Shape;114;p25"/>
          <p:cNvSpPr txBox="1">
            <a:spLocks noGrp="1"/>
          </p:cNvSpPr>
          <p:nvPr>
            <p:ph type="subTitle" idx="1"/>
          </p:nvPr>
        </p:nvSpPr>
        <p:spPr>
          <a:xfrm>
            <a:off x="720000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5"/>
          <p:cNvSpPr txBox="1">
            <a:spLocks noGrp="1"/>
          </p:cNvSpPr>
          <p:nvPr>
            <p:ph type="title" idx="2"/>
          </p:nvPr>
        </p:nvSpPr>
        <p:spPr>
          <a:xfrm>
            <a:off x="3419269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" name="Google Shape;116;p25"/>
          <p:cNvSpPr txBox="1">
            <a:spLocks noGrp="1"/>
          </p:cNvSpPr>
          <p:nvPr>
            <p:ph type="subTitle" idx="3"/>
          </p:nvPr>
        </p:nvSpPr>
        <p:spPr>
          <a:xfrm>
            <a:off x="3419269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5"/>
          <p:cNvSpPr txBox="1">
            <a:spLocks noGrp="1"/>
          </p:cNvSpPr>
          <p:nvPr>
            <p:ph type="title" idx="4"/>
          </p:nvPr>
        </p:nvSpPr>
        <p:spPr>
          <a:xfrm>
            <a:off x="720000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" name="Google Shape;118;p25"/>
          <p:cNvSpPr txBox="1">
            <a:spLocks noGrp="1"/>
          </p:cNvSpPr>
          <p:nvPr>
            <p:ph type="subTitle" idx="5"/>
          </p:nvPr>
        </p:nvSpPr>
        <p:spPr>
          <a:xfrm>
            <a:off x="720000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5"/>
          <p:cNvSpPr txBox="1">
            <a:spLocks noGrp="1"/>
          </p:cNvSpPr>
          <p:nvPr>
            <p:ph type="title" idx="6"/>
          </p:nvPr>
        </p:nvSpPr>
        <p:spPr>
          <a:xfrm>
            <a:off x="3419269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0" name="Google Shape;120;p25"/>
          <p:cNvSpPr txBox="1">
            <a:spLocks noGrp="1"/>
          </p:cNvSpPr>
          <p:nvPr>
            <p:ph type="subTitle" idx="7"/>
          </p:nvPr>
        </p:nvSpPr>
        <p:spPr>
          <a:xfrm>
            <a:off x="3419269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5"/>
          <p:cNvSpPr txBox="1">
            <a:spLocks noGrp="1"/>
          </p:cNvSpPr>
          <p:nvPr>
            <p:ph type="title" idx="8"/>
          </p:nvPr>
        </p:nvSpPr>
        <p:spPr>
          <a:xfrm>
            <a:off x="6118545" y="16828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subTitle" idx="9"/>
          </p:nvPr>
        </p:nvSpPr>
        <p:spPr>
          <a:xfrm>
            <a:off x="6118545" y="22693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title" idx="13"/>
          </p:nvPr>
        </p:nvSpPr>
        <p:spPr>
          <a:xfrm>
            <a:off x="6118545" y="31162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subTitle" idx="14"/>
          </p:nvPr>
        </p:nvSpPr>
        <p:spPr>
          <a:xfrm>
            <a:off x="6118545" y="3702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>
            <a:spLocks noGrp="1"/>
          </p:cNvSpPr>
          <p:nvPr>
            <p:ph type="title" hasCustomPrompt="1"/>
          </p:nvPr>
        </p:nvSpPr>
        <p:spPr>
          <a:xfrm>
            <a:off x="1284000" y="54000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28" name="Google Shape;128;p26"/>
          <p:cNvSpPr txBox="1">
            <a:spLocks noGrp="1"/>
          </p:cNvSpPr>
          <p:nvPr>
            <p:ph type="subTitle" idx="1"/>
          </p:nvPr>
        </p:nvSpPr>
        <p:spPr>
          <a:xfrm>
            <a:off x="1284000" y="1246025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6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99613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0" name="Google Shape;130;p26"/>
          <p:cNvSpPr txBox="1">
            <a:spLocks noGrp="1"/>
          </p:cNvSpPr>
          <p:nvPr>
            <p:ph type="subTitle" idx="3"/>
          </p:nvPr>
        </p:nvSpPr>
        <p:spPr>
          <a:xfrm>
            <a:off x="1284000" y="270216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6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2" name="Google Shape;132;p26"/>
          <p:cNvSpPr txBox="1">
            <a:spLocks noGrp="1"/>
          </p:cNvSpPr>
          <p:nvPr>
            <p:ph type="subTitle" idx="5"/>
          </p:nvPr>
        </p:nvSpPr>
        <p:spPr>
          <a:xfrm>
            <a:off x="1284000" y="415831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>
            <a:spLocks noGrp="1"/>
          </p:cNvSpPr>
          <p:nvPr>
            <p:ph type="ctrTitle"/>
          </p:nvPr>
        </p:nvSpPr>
        <p:spPr>
          <a:xfrm>
            <a:off x="2429950" y="6698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subTitle" idx="1"/>
          </p:nvPr>
        </p:nvSpPr>
        <p:spPr>
          <a:xfrm>
            <a:off x="2425075" y="1704550"/>
            <a:ext cx="4293900" cy="18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1290763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4945638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1290763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4945638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Playfair Display"/>
              <a:buNone/>
              <a:defRPr sz="3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125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31"/>
          <p:cNvSpPr txBox="1">
            <a:spLocks noGrp="1"/>
          </p:cNvSpPr>
          <p:nvPr>
            <p:ph type="ctrTitle"/>
          </p:nvPr>
        </p:nvSpPr>
        <p:spPr>
          <a:xfrm>
            <a:off x="1385700" y="1238850"/>
            <a:ext cx="63726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23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Audio Amplifier Project</a:t>
            </a:r>
            <a:endParaRPr b="1" dirty="0">
              <a:solidFill>
                <a:srgbClr val="0230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7" name="Google Shape;147;p31"/>
          <p:cNvSpPr txBox="1">
            <a:spLocks noGrp="1"/>
          </p:cNvSpPr>
          <p:nvPr>
            <p:ph type="subTitle" idx="1"/>
          </p:nvPr>
        </p:nvSpPr>
        <p:spPr>
          <a:xfrm>
            <a:off x="2392450" y="349515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>
                <a:solidFill>
                  <a:schemeClr val="lt1"/>
                </a:solidFill>
              </a:rPr>
              <a:t>U</a:t>
            </a:r>
            <a:r>
              <a:rPr lang="en" i="1" dirty="0">
                <a:solidFill>
                  <a:schemeClr val="lt1"/>
                </a:solidFill>
              </a:rPr>
              <a:t>nder the supervesion of </a:t>
            </a:r>
            <a:r>
              <a:rPr lang="en" b="1" dirty="0">
                <a:solidFill>
                  <a:schemeClr val="lt1"/>
                </a:solidFill>
              </a:rPr>
              <a:t>Dr. Said Emam</a:t>
            </a:r>
            <a:r>
              <a:rPr lang="en" i="1" dirty="0">
                <a:solidFill>
                  <a:schemeClr val="lt1"/>
                </a:solidFill>
              </a:rPr>
              <a:t> and </a:t>
            </a:r>
            <a:r>
              <a:rPr lang="en" b="1" dirty="0">
                <a:solidFill>
                  <a:schemeClr val="lt1"/>
                </a:solidFill>
              </a:rPr>
              <a:t>Eng. Engy George</a:t>
            </a:r>
            <a:endParaRPr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468F17-3A7D-7E60-0D89-D5CACA7D0E08}"/>
              </a:ext>
            </a:extLst>
          </p:cNvPr>
          <p:cNvSpPr txBox="1"/>
          <p:nvPr/>
        </p:nvSpPr>
        <p:spPr>
          <a:xfrm>
            <a:off x="2308860" y="213360"/>
            <a:ext cx="432816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rgbClr val="023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Final shape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62B624-EDDE-E8E6-8AED-12D3CBA049E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0" y="1709738"/>
            <a:ext cx="3251200" cy="24555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93A0E5B-64AE-844E-B3C3-723FA7AFE3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5" b="2909"/>
          <a:stretch/>
        </p:blipFill>
        <p:spPr bwMode="auto">
          <a:xfrm>
            <a:off x="5100320" y="1709738"/>
            <a:ext cx="3073400" cy="25431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14B12C-2F4F-AECC-A0C0-10391668801C}"/>
              </a:ext>
            </a:extLst>
          </p:cNvPr>
          <p:cNvSpPr txBox="1"/>
          <p:nvPr/>
        </p:nvSpPr>
        <p:spPr>
          <a:xfrm>
            <a:off x="970280" y="890468"/>
            <a:ext cx="7015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anose="00000500000000000000" pitchFamily="2" charset="0"/>
              </a:rPr>
              <a:t>Putting the audio amplifier inside the box to make it look better and function better.</a:t>
            </a:r>
          </a:p>
        </p:txBody>
      </p:sp>
    </p:spTree>
    <p:extLst>
      <p:ext uri="{BB962C8B-B14F-4D97-AF65-F5344CB8AC3E}">
        <p14:creationId xmlns:p14="http://schemas.microsoft.com/office/powerpoint/2010/main" val="1757935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_2023-03-15_19-32-14">
            <a:hlinkClick r:id="" action="ppaction://media"/>
            <a:extLst>
              <a:ext uri="{FF2B5EF4-FFF2-40B4-BE49-F238E27FC236}">
                <a16:creationId xmlns:a16="http://schemas.microsoft.com/office/drawing/2014/main" id="{3CD4245B-E3D3-8413-6728-50BBF6E148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2293" b="11656"/>
          <a:stretch/>
        </p:blipFill>
        <p:spPr>
          <a:xfrm>
            <a:off x="3118802" y="727233"/>
            <a:ext cx="2906395" cy="390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8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3-03-14 at 23.11.30">
            <a:hlinkClick r:id="" action="ppaction://media"/>
            <a:extLst>
              <a:ext uri="{FF2B5EF4-FFF2-40B4-BE49-F238E27FC236}">
                <a16:creationId xmlns:a16="http://schemas.microsoft.com/office/drawing/2014/main" id="{ECAB2B4E-CA72-2507-1808-B827D9DEF8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5126" y="1017190"/>
            <a:ext cx="5651606" cy="310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24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940DA3-8227-F9FF-2BB5-14DEBAF0BB9B}"/>
              </a:ext>
            </a:extLst>
          </p:cNvPr>
          <p:cNvSpPr txBox="1"/>
          <p:nvPr/>
        </p:nvSpPr>
        <p:spPr>
          <a:xfrm>
            <a:off x="1965960" y="502920"/>
            <a:ext cx="48844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You!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AAE38D-43BD-4786-4CA9-DE181CE8B0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92" t="5059" r="6338"/>
          <a:stretch/>
        </p:blipFill>
        <p:spPr>
          <a:xfrm>
            <a:off x="2736111" y="1679943"/>
            <a:ext cx="3671777" cy="305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833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Prepared by:</a:t>
            </a:r>
            <a:endParaRPr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3" name="Google Shape;153;p32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lnSpc>
                <a:spcPct val="150000"/>
              </a:lnSpc>
              <a:buClr>
                <a:schemeClr val="lt1"/>
              </a:buClr>
              <a:buNone/>
            </a:pPr>
            <a:r>
              <a:rPr lang="en-US" sz="2400" dirty="0">
                <a:solidFill>
                  <a:srgbClr val="023020"/>
                </a:solidFill>
              </a:rPr>
              <a:t>Hazem Abuelanin Mohamed</a:t>
            </a:r>
          </a:p>
          <a:p>
            <a:pPr marL="139700" indent="0">
              <a:lnSpc>
                <a:spcPct val="150000"/>
              </a:lnSpc>
              <a:buClr>
                <a:schemeClr val="lt1"/>
              </a:buClr>
              <a:buNone/>
            </a:pPr>
            <a:r>
              <a:rPr lang="en-US" sz="2400" dirty="0">
                <a:solidFill>
                  <a:srgbClr val="023020"/>
                </a:solidFill>
              </a:rPr>
              <a:t>Lujain Ahmed Youssef</a:t>
            </a:r>
          </a:p>
          <a:p>
            <a:pPr marL="139700" indent="0">
              <a:lnSpc>
                <a:spcPct val="150000"/>
              </a:lnSpc>
              <a:buClr>
                <a:schemeClr val="lt1"/>
              </a:buClr>
              <a:buNone/>
            </a:pPr>
            <a:r>
              <a:rPr lang="en-US" sz="2400" dirty="0">
                <a:solidFill>
                  <a:srgbClr val="023020"/>
                </a:solidFill>
              </a:rPr>
              <a:t>Mohamed Hany Mohamed</a:t>
            </a:r>
          </a:p>
          <a:p>
            <a:pPr marL="139700" indent="0">
              <a:lnSpc>
                <a:spcPct val="150000"/>
              </a:lnSpc>
              <a:buClr>
                <a:schemeClr val="lt1"/>
              </a:buClr>
              <a:buNone/>
            </a:pPr>
            <a:r>
              <a:rPr lang="en-US" sz="2400" dirty="0">
                <a:solidFill>
                  <a:srgbClr val="023020"/>
                </a:solidFill>
              </a:rPr>
              <a:t>Nour Hesham Elsayed</a:t>
            </a:r>
          </a:p>
          <a:p>
            <a:pPr marL="139700" indent="0">
              <a:lnSpc>
                <a:spcPct val="150000"/>
              </a:lnSpc>
              <a:buClr>
                <a:schemeClr val="lt1"/>
              </a:buClr>
              <a:buNone/>
            </a:pPr>
            <a:r>
              <a:rPr lang="en-US" sz="2400" dirty="0">
                <a:solidFill>
                  <a:srgbClr val="023020"/>
                </a:solidFill>
              </a:rPr>
              <a:t>Raneem Ahmed Refaat</a:t>
            </a:r>
            <a:endParaRPr sz="2400" dirty="0">
              <a:solidFill>
                <a:srgbClr val="02302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67421-1B4A-FFD3-21F7-32A1224B3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000" y="326066"/>
            <a:ext cx="6576000" cy="791436"/>
          </a:xfrm>
        </p:spPr>
        <p:txBody>
          <a:bodyPr/>
          <a:lstStyle/>
          <a:p>
            <a:r>
              <a:rPr lang="en-US" sz="4000" b="1" dirty="0">
                <a:solidFill>
                  <a:srgbClr val="023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C30E20-92A3-13FE-FE2A-48F48DB44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829" y="1240972"/>
            <a:ext cx="8411028" cy="2542054"/>
          </a:xfrm>
        </p:spPr>
        <p:txBody>
          <a:bodyPr/>
          <a:lstStyle/>
          <a:p>
            <a:pPr marL="0" marR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The goal of audio amplifiers is to reproduce input audio signals at sound-producing output elements, with desired volume and power levels faithfully, efficiently, and at low distortion.</a:t>
            </a:r>
            <a:endParaRPr lang="en-US" sz="2000" kern="100" dirty="0">
              <a:solidFill>
                <a:schemeClr val="tx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2000" kern="100" dirty="0">
              <a:solidFill>
                <a:schemeClr val="tx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kern="100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There are various usages of audio amplifiers. Some of them are listed as follows</a:t>
            </a:r>
            <a:endParaRPr lang="en-US" sz="2000" kern="100" dirty="0">
              <a:solidFill>
                <a:schemeClr val="tx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000" kern="100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 the sound systems, these amplifiers are most widely used.</a:t>
            </a:r>
            <a:endParaRPr lang="en-US" sz="2000" kern="100" dirty="0">
              <a:solidFill>
                <a:schemeClr val="tx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000" kern="100" dirty="0">
                <a:solidFill>
                  <a:schemeClr val="tx1"/>
                </a:solidFill>
                <a:effectLst/>
                <a:latin typeface="Montserrat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In various instruments that relate to music, these amplifiers are installed.</a:t>
            </a:r>
            <a:endParaRPr lang="en-US" sz="2000" kern="100" dirty="0">
              <a:solidFill>
                <a:schemeClr val="tx1"/>
              </a:solidFill>
              <a:effectLst/>
              <a:latin typeface="Montserrat" panose="00000500000000000000" pitchFamily="2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algn="l"/>
            <a:endParaRPr lang="en-US" sz="2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F044E12-C2E1-29DE-09C7-C791B7311891}"/>
              </a:ext>
            </a:extLst>
          </p:cNvPr>
          <p:cNvSpPr/>
          <p:nvPr/>
        </p:nvSpPr>
        <p:spPr>
          <a:xfrm>
            <a:off x="-705300" y="4163099"/>
            <a:ext cx="1793357" cy="1582873"/>
          </a:xfrm>
          <a:prstGeom prst="ellipse">
            <a:avLst/>
          </a:prstGeom>
          <a:solidFill>
            <a:srgbClr val="0230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C625A78-801C-1AC4-FD4C-55BB50C3A8D7}"/>
              </a:ext>
            </a:extLst>
          </p:cNvPr>
          <p:cNvSpPr/>
          <p:nvPr/>
        </p:nvSpPr>
        <p:spPr>
          <a:xfrm>
            <a:off x="7860000" y="-588841"/>
            <a:ext cx="1793357" cy="1582873"/>
          </a:xfrm>
          <a:prstGeom prst="ellipse">
            <a:avLst/>
          </a:prstGeom>
          <a:solidFill>
            <a:srgbClr val="0230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818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EC37F2-CB60-DE6F-C61B-264E165E61EE}"/>
              </a:ext>
            </a:extLst>
          </p:cNvPr>
          <p:cNvSpPr txBox="1"/>
          <p:nvPr/>
        </p:nvSpPr>
        <p:spPr>
          <a:xfrm>
            <a:off x="860822" y="171450"/>
            <a:ext cx="742235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rgbClr val="023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First Design  </a:t>
            </a:r>
          </a:p>
          <a:p>
            <a:pPr algn="ctr"/>
            <a:endParaRPr lang="en-US" sz="3800" b="1" dirty="0">
              <a:solidFill>
                <a:srgbClr val="02302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41CB0E-A5D9-E498-C3AE-ABFC081546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91" t="11009" r="3672" b="17877"/>
          <a:stretch/>
        </p:blipFill>
        <p:spPr>
          <a:xfrm>
            <a:off x="1488201" y="1898650"/>
            <a:ext cx="6167597" cy="24681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C854B50-D30F-B38A-BDD7-7AA608FF1DC9}"/>
              </a:ext>
            </a:extLst>
          </p:cNvPr>
          <p:cNvSpPr txBox="1"/>
          <p:nvPr/>
        </p:nvSpPr>
        <p:spPr>
          <a:xfrm>
            <a:off x="860822" y="1168400"/>
            <a:ext cx="78361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anose="00000500000000000000" pitchFamily="2" charset="0"/>
              </a:rPr>
              <a:t>The circuit worked inefficiently and the sound was impure, distorted and there was high percentage of noise.</a:t>
            </a:r>
          </a:p>
        </p:txBody>
      </p:sp>
    </p:spTree>
    <p:extLst>
      <p:ext uri="{BB962C8B-B14F-4D97-AF65-F5344CB8AC3E}">
        <p14:creationId xmlns:p14="http://schemas.microsoft.com/office/powerpoint/2010/main" val="255713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DA2E80-FB73-9F6C-B65E-80CE80F24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7" t="3876" b="12637"/>
          <a:stretch/>
        </p:blipFill>
        <p:spPr>
          <a:xfrm>
            <a:off x="1218928" y="1608792"/>
            <a:ext cx="6704462" cy="27396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95DA6B-B423-B58C-04FA-A6E1EF5C395E}"/>
              </a:ext>
            </a:extLst>
          </p:cNvPr>
          <p:cNvSpPr txBox="1"/>
          <p:nvPr/>
        </p:nvSpPr>
        <p:spPr>
          <a:xfrm>
            <a:off x="1512794" y="207169"/>
            <a:ext cx="611673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rgbClr val="023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Final Design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B298DA-77C8-0BFA-1587-88FA5C9748BF}"/>
              </a:ext>
            </a:extLst>
          </p:cNvPr>
          <p:cNvSpPr txBox="1"/>
          <p:nvPr/>
        </p:nvSpPr>
        <p:spPr>
          <a:xfrm>
            <a:off x="680720" y="1046480"/>
            <a:ext cx="7995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anose="00000500000000000000" pitchFamily="2" charset="0"/>
              </a:rPr>
              <a:t>The circuit operated well with sharp, high and clear sound.</a:t>
            </a:r>
          </a:p>
        </p:txBody>
      </p:sp>
    </p:spTree>
    <p:extLst>
      <p:ext uri="{BB962C8B-B14F-4D97-AF65-F5344CB8AC3E}">
        <p14:creationId xmlns:p14="http://schemas.microsoft.com/office/powerpoint/2010/main" val="387947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5FC241-FA5C-E43F-909D-65C183D9C5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1" r="777" b="8826"/>
          <a:stretch/>
        </p:blipFill>
        <p:spPr bwMode="auto">
          <a:xfrm rot="16200000">
            <a:off x="3011400" y="841"/>
            <a:ext cx="3344719" cy="58321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AF5896A-0D30-90BB-2641-20EC58E87A49}"/>
              </a:ext>
            </a:extLst>
          </p:cNvPr>
          <p:cNvSpPr txBox="1"/>
          <p:nvPr/>
        </p:nvSpPr>
        <p:spPr>
          <a:xfrm>
            <a:off x="2705100" y="198120"/>
            <a:ext cx="3665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23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Breadboard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D1B59A-489F-479D-5051-400786BE05D3}"/>
              </a:ext>
            </a:extLst>
          </p:cNvPr>
          <p:cNvSpPr txBox="1"/>
          <p:nvPr/>
        </p:nvSpPr>
        <p:spPr>
          <a:xfrm>
            <a:off x="2092642" y="721340"/>
            <a:ext cx="5832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anose="00000500000000000000" pitchFamily="2" charset="0"/>
              </a:rPr>
              <a:t>Implementing the circuit and testing it.</a:t>
            </a:r>
          </a:p>
        </p:txBody>
      </p:sp>
    </p:spTree>
    <p:extLst>
      <p:ext uri="{BB962C8B-B14F-4D97-AF65-F5344CB8AC3E}">
        <p14:creationId xmlns:p14="http://schemas.microsoft.com/office/powerpoint/2010/main" val="3817844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9A25A8F-9C1E-75D7-CB93-89FFB7FE7C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4" t="4866" r="2635" b="3899"/>
          <a:stretch/>
        </p:blipFill>
        <p:spPr>
          <a:xfrm>
            <a:off x="1546145" y="1381761"/>
            <a:ext cx="6051709" cy="35374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EED3AD-DB13-A1C9-202B-D11FA483895F}"/>
              </a:ext>
            </a:extLst>
          </p:cNvPr>
          <p:cNvSpPr txBox="1"/>
          <p:nvPr/>
        </p:nvSpPr>
        <p:spPr>
          <a:xfrm>
            <a:off x="1507331" y="224313"/>
            <a:ext cx="643778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rgbClr val="023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PCB Layout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DB6447-9C7B-13F6-AFAB-BAC781C56C1E}"/>
              </a:ext>
            </a:extLst>
          </p:cNvPr>
          <p:cNvSpPr txBox="1"/>
          <p:nvPr/>
        </p:nvSpPr>
        <p:spPr>
          <a:xfrm>
            <a:off x="1127051" y="955040"/>
            <a:ext cx="7768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Montserrat" panose="00000500000000000000" pitchFamily="2" charset="0"/>
              </a:rPr>
              <a:t>Making the routes organized and the circuit compact.</a:t>
            </a:r>
          </a:p>
        </p:txBody>
      </p:sp>
    </p:spTree>
    <p:extLst>
      <p:ext uri="{BB962C8B-B14F-4D97-AF65-F5344CB8AC3E}">
        <p14:creationId xmlns:p14="http://schemas.microsoft.com/office/powerpoint/2010/main" val="3780655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A175B4-BC0C-D9AF-CAB4-6852139C81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7" t="1227"/>
          <a:stretch/>
        </p:blipFill>
        <p:spPr>
          <a:xfrm>
            <a:off x="312433" y="1607661"/>
            <a:ext cx="4090010" cy="27360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13F9CB-650F-54B0-3664-9160E3E0E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559" y="1607661"/>
            <a:ext cx="4014378" cy="27360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570154-4E63-A624-66D8-7C9B601020A2}"/>
              </a:ext>
            </a:extLst>
          </p:cNvPr>
          <p:cNvSpPr txBox="1"/>
          <p:nvPr/>
        </p:nvSpPr>
        <p:spPr>
          <a:xfrm>
            <a:off x="2357438" y="164306"/>
            <a:ext cx="500062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>
                <a:solidFill>
                  <a:srgbClr val="023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3D simulation of PCB</a:t>
            </a:r>
          </a:p>
        </p:txBody>
      </p:sp>
    </p:spTree>
    <p:extLst>
      <p:ext uri="{BB962C8B-B14F-4D97-AF65-F5344CB8AC3E}">
        <p14:creationId xmlns:p14="http://schemas.microsoft.com/office/powerpoint/2010/main" val="1319115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67B17A-28F0-A2B8-E20C-CBF454C02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666" y="1777118"/>
            <a:ext cx="3305636" cy="2581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245587-08A1-5BE8-2450-71EED036F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812" y="1777117"/>
            <a:ext cx="3448531" cy="25816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B20657-A8C5-1C32-8356-ED09BC2ED49F}"/>
              </a:ext>
            </a:extLst>
          </p:cNvPr>
          <p:cNvSpPr txBox="1"/>
          <p:nvPr/>
        </p:nvSpPr>
        <p:spPr>
          <a:xfrm>
            <a:off x="2217484" y="300038"/>
            <a:ext cx="448757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b="1" dirty="0">
                <a:solidFill>
                  <a:srgbClr val="02302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 Real Life PCB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0DD6B3-9484-7A57-DA76-3BA734A336C0}"/>
              </a:ext>
            </a:extLst>
          </p:cNvPr>
          <p:cNvSpPr txBox="1"/>
          <p:nvPr/>
        </p:nvSpPr>
        <p:spPr>
          <a:xfrm>
            <a:off x="1708298" y="1034902"/>
            <a:ext cx="5727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Montserrat" panose="00000500000000000000" pitchFamily="2" charset="0"/>
              </a:rPr>
              <a:t>Installing the components.</a:t>
            </a:r>
          </a:p>
        </p:txBody>
      </p:sp>
    </p:spTree>
    <p:extLst>
      <p:ext uri="{BB962C8B-B14F-4D97-AF65-F5344CB8AC3E}">
        <p14:creationId xmlns:p14="http://schemas.microsoft.com/office/powerpoint/2010/main" val="2671754397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Green Slides Infographics by Slidesgo">
  <a:themeElements>
    <a:clrScheme name="Simple Light">
      <a:dk1>
        <a:srgbClr val="191919"/>
      </a:dk1>
      <a:lt1>
        <a:srgbClr val="FFFFFF"/>
      </a:lt1>
      <a:dk2>
        <a:srgbClr val="A6BFA5"/>
      </a:dk2>
      <a:lt2>
        <a:srgbClr val="C9D8C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195</Words>
  <Application>Microsoft Office PowerPoint</Application>
  <PresentationFormat>On-screen Show (16:9)</PresentationFormat>
  <Paragraphs>28</Paragraphs>
  <Slides>13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Bebas Neue</vt:lpstr>
      <vt:lpstr>Montserrat</vt:lpstr>
      <vt:lpstr>Playfair Display</vt:lpstr>
      <vt:lpstr>Symbol</vt:lpstr>
      <vt:lpstr>Times New Roman</vt:lpstr>
      <vt:lpstr>Minimalist Green Slides Infographics by Slidesgo</vt:lpstr>
      <vt:lpstr>Audio Amplifier Project</vt:lpstr>
      <vt:lpstr>Prepared by: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 Amplifier Project</dc:title>
  <dc:creator>Raneem Refaat</dc:creator>
  <cp:lastModifiedBy>Raneem A.Refaat</cp:lastModifiedBy>
  <cp:revision>8</cp:revision>
  <cp:lastPrinted>2023-03-20T18:40:23Z</cp:lastPrinted>
  <dcterms:modified xsi:type="dcterms:W3CDTF">2023-03-21T10:51:20Z</dcterms:modified>
</cp:coreProperties>
</file>